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1" r:id="rId8"/>
    <p:sldId id="260" r:id="rId9"/>
    <p:sldId id="266" r:id="rId10"/>
    <p:sldId id="264" r:id="rId11"/>
    <p:sldId id="270" r:id="rId12"/>
    <p:sldId id="272" r:id="rId13"/>
    <p:sldId id="265" r:id="rId14"/>
    <p:sldId id="268" r:id="rId15"/>
    <p:sldId id="279" r:id="rId16"/>
    <p:sldId id="281" r:id="rId17"/>
    <p:sldId id="273" r:id="rId18"/>
    <p:sldId id="275" r:id="rId19"/>
    <p:sldId id="274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2"/>
  </p:normalViewPr>
  <p:slideViewPr>
    <p:cSldViewPr snapToGrid="0" snapToObjects="1">
      <p:cViewPr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1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7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5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9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5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6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F6731-36E1-E14C-9B79-B1C6606054A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82542-B97F-6D46-9CE5-2E3F86916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257" y="1299969"/>
            <a:ext cx="9144000" cy="2387600"/>
          </a:xfrm>
        </p:spPr>
        <p:txBody>
          <a:bodyPr/>
          <a:lstStyle/>
          <a:p>
            <a:r>
              <a:rPr lang="en-US" dirty="0" smtClean="0"/>
              <a:t>VISUAL CRYPTOGRAPHY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0624" y="3821371"/>
            <a:ext cx="9144000" cy="1655762"/>
          </a:xfrm>
        </p:spPr>
        <p:txBody>
          <a:bodyPr/>
          <a:lstStyle/>
          <a:p>
            <a:r>
              <a:rPr lang="en-US" dirty="0" smtClean="0"/>
              <a:t>Sandeep Lanka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1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8549" y="516835"/>
            <a:ext cx="845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analysis is carried out on all combinations keeping the number of threads constant 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8" y="886167"/>
            <a:ext cx="8887327" cy="511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12" y="516834"/>
            <a:ext cx="737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same analysis is carried out on all combinations of Img4096x8192.bmp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9" y="886166"/>
            <a:ext cx="10137451" cy="50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0709" y="557475"/>
            <a:ext cx="773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 Total Execution Times and the CPU total execution times are compared here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09" y="1940170"/>
            <a:ext cx="8706009" cy="4044838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756095"/>
              </p:ext>
            </p:extLst>
          </p:nvPr>
        </p:nvGraphicFramePr>
        <p:xfrm>
          <a:off x="768928" y="1067178"/>
          <a:ext cx="10515600" cy="574884"/>
        </p:xfrm>
        <a:graphic>
          <a:graphicData uri="http://schemas.openxmlformats.org/drawingml/2006/table">
            <a:tbl>
              <a:tblPr/>
              <a:tblGrid>
                <a:gridCol w="1211268"/>
                <a:gridCol w="1265102"/>
                <a:gridCol w="1390715"/>
                <a:gridCol w="969015"/>
                <a:gridCol w="1049765"/>
                <a:gridCol w="1139489"/>
                <a:gridCol w="1139489"/>
                <a:gridCol w="1139489"/>
                <a:gridCol w="1211268"/>
              </a:tblGrid>
              <a:tr h="19162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GPU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Shush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Img128x256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Img256x512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Img512x1024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Img1024x2048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Img2048x4096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Img4096x8192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Img8192x16348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19162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68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93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214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669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2565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191628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199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795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3044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11309</a:t>
                      </a:r>
                    </a:p>
                  </a:txBody>
                  <a:tcPr marL="11977" marR="11977" marT="11977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9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0949" y="1023178"/>
            <a:ext cx="1035482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Multi Core: </a:t>
            </a:r>
            <a:r>
              <a:rPr lang="en-US" sz="2000" dirty="0" smtClean="0"/>
              <a:t>In multicore thread level Parallelism is exploited and every thread tend to execute the</a:t>
            </a:r>
          </a:p>
          <a:p>
            <a:r>
              <a:rPr lang="en-US" sz="2000" dirty="0" smtClean="0"/>
              <a:t>Parallel regions independently. Thus achieving throughput.</a:t>
            </a:r>
          </a:p>
          <a:p>
            <a:endParaRPr lang="en-US" sz="2000" dirty="0"/>
          </a:p>
          <a:p>
            <a:r>
              <a:rPr lang="en-US" sz="2000" b="1" dirty="0" smtClean="0"/>
              <a:t>Implementation:</a:t>
            </a:r>
          </a:p>
          <a:p>
            <a:endParaRPr lang="en-US" sz="2000" b="1" dirty="0"/>
          </a:p>
          <a:p>
            <a:r>
              <a:rPr lang="en-US" sz="2000" b="1" dirty="0" smtClean="0"/>
              <a:t>Encoding: </a:t>
            </a:r>
          </a:p>
          <a:p>
            <a:endParaRPr lang="en-US" sz="2000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73" y="1967243"/>
            <a:ext cx="4654560" cy="41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1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3534" y="662960"/>
            <a:ext cx="193065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Implementation:</a:t>
            </a:r>
          </a:p>
          <a:p>
            <a:endParaRPr lang="en-US" sz="2000" dirty="0"/>
          </a:p>
          <a:p>
            <a:r>
              <a:rPr lang="en-US" sz="2000" dirty="0" smtClean="0"/>
              <a:t>Decoding:</a:t>
            </a:r>
          </a:p>
          <a:p>
            <a:endParaRPr lang="en-US" sz="2000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34" y="1835150"/>
            <a:ext cx="10058400" cy="23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41" y="864972"/>
            <a:ext cx="7157270" cy="532068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311513" y="5275389"/>
            <a:ext cx="772160" cy="42684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757553" y="5997366"/>
            <a:ext cx="772160" cy="42684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55775" y="315364"/>
            <a:ext cx="3420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 Threads are run at this instance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 flipV="1">
            <a:off x="5301976" y="1075037"/>
            <a:ext cx="946251" cy="85552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42" y="684696"/>
            <a:ext cx="9020431" cy="532068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566937" y="5725518"/>
            <a:ext cx="772160" cy="42684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55775" y="315364"/>
            <a:ext cx="330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 Threads are run at this instance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 flipV="1">
            <a:off x="5598537" y="864972"/>
            <a:ext cx="946251" cy="85552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flipV="1">
            <a:off x="3571653" y="5130934"/>
            <a:ext cx="946251" cy="85552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8827" y="652987"/>
            <a:ext cx="9560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optimal configuration is chosen by running the Largest Image on all the configurations</a:t>
            </a:r>
          </a:p>
          <a:p>
            <a:r>
              <a:rPr lang="en-US" sz="2000" dirty="0" smtClean="0"/>
              <a:t> keeping the total thread number constant.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127303"/>
              </p:ext>
            </p:extLst>
          </p:nvPr>
        </p:nvGraphicFramePr>
        <p:xfrm>
          <a:off x="2208342" y="1894039"/>
          <a:ext cx="7221408" cy="3358449"/>
        </p:xfrm>
        <a:graphic>
          <a:graphicData uri="http://schemas.openxmlformats.org/drawingml/2006/table">
            <a:tbl>
              <a:tblPr/>
              <a:tblGrid>
                <a:gridCol w="1903602"/>
                <a:gridCol w="1977291"/>
                <a:gridCol w="2014134"/>
                <a:gridCol w="1326381"/>
              </a:tblGrid>
              <a:tr h="3731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Number of threads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MC Encryption Time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MC Decryption Time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 Time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1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3445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4737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8182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73161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3477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4747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8224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1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3561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4745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8306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731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8520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1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9638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16820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73161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5077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3837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161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9703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12501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22204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7316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20218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24718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44936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5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9523" y="572249"/>
            <a:ext cx="9560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optimal configuration is chosen by running the Largest Image on all the configurations</a:t>
            </a:r>
          </a:p>
          <a:p>
            <a:r>
              <a:rPr lang="en-US" sz="2000" dirty="0" smtClean="0"/>
              <a:t> keeping the total thread number constant.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62" y="1304849"/>
            <a:ext cx="8429667" cy="468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451123"/>
            <a:ext cx="1010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time of executions of CPU vs GPU vs Multicore are tabulated and plotted for all the Images.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9198"/>
              </p:ext>
            </p:extLst>
          </p:nvPr>
        </p:nvGraphicFramePr>
        <p:xfrm>
          <a:off x="838199" y="851233"/>
          <a:ext cx="10515599" cy="735516"/>
        </p:xfrm>
        <a:graphic>
          <a:graphicData uri="http://schemas.openxmlformats.org/drawingml/2006/table">
            <a:tbl>
              <a:tblPr/>
              <a:tblGrid>
                <a:gridCol w="1334904"/>
                <a:gridCol w="1386578"/>
                <a:gridCol w="1412415"/>
                <a:gridCol w="930126"/>
                <a:gridCol w="1007637"/>
                <a:gridCol w="1093760"/>
                <a:gridCol w="1093760"/>
                <a:gridCol w="1093760"/>
                <a:gridCol w="1162659"/>
              </a:tblGrid>
              <a:tr h="1838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GPU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Shush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Img128x256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Img256x512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Img512x1024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Img1024x2048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Img2048x4096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Img4096x8192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Img8192x16348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18387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  <a:tr h="183879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11309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18387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8520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2" y="1780624"/>
            <a:ext cx="8886825" cy="4143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7242" y="1032751"/>
            <a:ext cx="733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GPU</a:t>
            </a:r>
          </a:p>
          <a:p>
            <a:r>
              <a:rPr lang="en-US" sz="1000" dirty="0" smtClean="0"/>
              <a:t>CPU</a:t>
            </a:r>
          </a:p>
          <a:p>
            <a:r>
              <a:rPr lang="en-US" sz="1000" dirty="0" smtClean="0"/>
              <a:t>MC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471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232" y="1089764"/>
            <a:ext cx="9225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Visual Cryptography is a secret sharing technique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 original Image is reconstructed by superimposing the two shares one over another.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Each pixel is encoded with four sub-pixels. This maintains the same aspect ratio of the original Image.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86" y="3555701"/>
            <a:ext cx="4874260" cy="2451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7375" y="702011"/>
            <a:ext cx="1866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INTRODUCTION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057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0949" y="1023178"/>
            <a:ext cx="1778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CONCLUSIONS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8750" y="1671638"/>
            <a:ext cx="7943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GPU Performs well for large Images.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Multicore Outperforms GPU until the Image Img512x1024.bmp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GPU eventually performs better for larger workloads 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CPU is good for non parallel applications.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14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7714" y="3101815"/>
            <a:ext cx="256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8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8675" y="555781"/>
            <a:ext cx="3040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Encoding:</a:t>
            </a:r>
            <a:endParaRPr lang="en-US" dirty="0"/>
          </a:p>
          <a:p>
            <a:r>
              <a:rPr lang="en-US" dirty="0" smtClean="0"/>
              <a:t>Each Row is assigned a thread.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8675" y="1646638"/>
            <a:ext cx="366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kernel is implemented as shown: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35" y="2028327"/>
            <a:ext cx="6127496" cy="38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0386" y="1044389"/>
            <a:ext cx="29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 Number Generation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52693" y="1604062"/>
            <a:ext cx="578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CUDA </a:t>
            </a:r>
            <a:r>
              <a:rPr lang="en-US" dirty="0" err="1" smtClean="0"/>
              <a:t>curand</a:t>
            </a:r>
            <a:r>
              <a:rPr lang="en-US" dirty="0" smtClean="0"/>
              <a:t> function is used to generate random states.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implementation :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10" y="2503043"/>
            <a:ext cx="4696026" cy="10870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386" y="4022997"/>
            <a:ext cx="10662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For the Seed “</a:t>
            </a:r>
            <a:r>
              <a:rPr lang="en-US" dirty="0" err="1" smtClean="0"/>
              <a:t>pos</a:t>
            </a:r>
            <a:r>
              <a:rPr lang="en-US" dirty="0" smtClean="0"/>
              <a:t>” is used which is the thread index in my program.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produces random 1’s and 0’s which is used to determine the share that is to be assigned for randomness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6971" y="653143"/>
            <a:ext cx="472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Decoding is implemented as shown here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55" y="1208314"/>
            <a:ext cx="7594600" cy="2425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6915" y="3976913"/>
            <a:ext cx="7126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Configuration of the Grid and Block sizes gives good performance. In order to find the best Configuration 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Compiled code is run for the biggest image using the same number of threads but different configurations and the timings are observed.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10" y="203069"/>
            <a:ext cx="7488204" cy="600228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Freeform 4"/>
          <p:cNvSpPr/>
          <p:nvPr/>
        </p:nvSpPr>
        <p:spPr>
          <a:xfrm>
            <a:off x="6838950" y="5105400"/>
            <a:ext cx="3352800" cy="95250"/>
          </a:xfrm>
          <a:custGeom>
            <a:avLst/>
            <a:gdLst>
              <a:gd name="connsiteX0" fmla="*/ 0 w 3352800"/>
              <a:gd name="connsiteY0" fmla="*/ 95250 h 95250"/>
              <a:gd name="connsiteX1" fmla="*/ 1743075 w 3352800"/>
              <a:gd name="connsiteY1" fmla="*/ 28575 h 95250"/>
              <a:gd name="connsiteX2" fmla="*/ 1990725 w 3352800"/>
              <a:gd name="connsiteY2" fmla="*/ 38100 h 95250"/>
              <a:gd name="connsiteX3" fmla="*/ 2362200 w 3352800"/>
              <a:gd name="connsiteY3" fmla="*/ 47625 h 95250"/>
              <a:gd name="connsiteX4" fmla="*/ 2400300 w 3352800"/>
              <a:gd name="connsiteY4" fmla="*/ 66675 h 95250"/>
              <a:gd name="connsiteX5" fmla="*/ 2676525 w 3352800"/>
              <a:gd name="connsiteY5" fmla="*/ 66675 h 95250"/>
              <a:gd name="connsiteX6" fmla="*/ 2876550 w 3352800"/>
              <a:gd name="connsiteY6" fmla="*/ 47625 h 95250"/>
              <a:gd name="connsiteX7" fmla="*/ 3028950 w 3352800"/>
              <a:gd name="connsiteY7" fmla="*/ 28575 h 95250"/>
              <a:gd name="connsiteX8" fmla="*/ 3057525 w 3352800"/>
              <a:gd name="connsiteY8" fmla="*/ 19050 h 95250"/>
              <a:gd name="connsiteX9" fmla="*/ 3190875 w 3352800"/>
              <a:gd name="connsiteY9" fmla="*/ 0 h 95250"/>
              <a:gd name="connsiteX10" fmla="*/ 3352800 w 3352800"/>
              <a:gd name="connsiteY10" fmla="*/ 95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0" h="95250">
                <a:moveTo>
                  <a:pt x="0" y="95250"/>
                </a:moveTo>
                <a:lnTo>
                  <a:pt x="1743075" y="28575"/>
                </a:lnTo>
                <a:lnTo>
                  <a:pt x="1990725" y="38100"/>
                </a:lnTo>
                <a:lnTo>
                  <a:pt x="2362200" y="47625"/>
                </a:lnTo>
                <a:cubicBezTo>
                  <a:pt x="2374900" y="53975"/>
                  <a:pt x="2387005" y="61689"/>
                  <a:pt x="2400300" y="66675"/>
                </a:cubicBezTo>
                <a:cubicBezTo>
                  <a:pt x="2480778" y="96854"/>
                  <a:pt x="2635819" y="68303"/>
                  <a:pt x="2676525" y="66675"/>
                </a:cubicBezTo>
                <a:cubicBezTo>
                  <a:pt x="2880874" y="43970"/>
                  <a:pt x="2626385" y="71450"/>
                  <a:pt x="2876550" y="47625"/>
                </a:cubicBezTo>
                <a:cubicBezTo>
                  <a:pt x="2948576" y="40765"/>
                  <a:pt x="2961934" y="38149"/>
                  <a:pt x="3028950" y="28575"/>
                </a:cubicBezTo>
                <a:cubicBezTo>
                  <a:pt x="3038475" y="25400"/>
                  <a:pt x="3047724" y="21228"/>
                  <a:pt x="3057525" y="19050"/>
                </a:cubicBezTo>
                <a:cubicBezTo>
                  <a:pt x="3092839" y="11202"/>
                  <a:pt x="3157920" y="4119"/>
                  <a:pt x="3190875" y="0"/>
                </a:cubicBezTo>
                <a:cubicBezTo>
                  <a:pt x="3333726" y="10204"/>
                  <a:pt x="3279662" y="9525"/>
                  <a:pt x="3352800" y="95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753225" y="5800725"/>
            <a:ext cx="3438525" cy="152400"/>
          </a:xfrm>
          <a:custGeom>
            <a:avLst/>
            <a:gdLst>
              <a:gd name="connsiteX0" fmla="*/ 0 w 3438525"/>
              <a:gd name="connsiteY0" fmla="*/ 85725 h 152400"/>
              <a:gd name="connsiteX1" fmla="*/ 1390650 w 3438525"/>
              <a:gd name="connsiteY1" fmla="*/ 47625 h 152400"/>
              <a:gd name="connsiteX2" fmla="*/ 1485900 w 3438525"/>
              <a:gd name="connsiteY2" fmla="*/ 19050 h 152400"/>
              <a:gd name="connsiteX3" fmla="*/ 1685925 w 3438525"/>
              <a:gd name="connsiteY3" fmla="*/ 0 h 152400"/>
              <a:gd name="connsiteX4" fmla="*/ 2047875 w 3438525"/>
              <a:gd name="connsiteY4" fmla="*/ 9525 h 152400"/>
              <a:gd name="connsiteX5" fmla="*/ 2114550 w 3438525"/>
              <a:gd name="connsiteY5" fmla="*/ 19050 h 152400"/>
              <a:gd name="connsiteX6" fmla="*/ 2209800 w 3438525"/>
              <a:gd name="connsiteY6" fmla="*/ 28575 h 152400"/>
              <a:gd name="connsiteX7" fmla="*/ 2247900 w 3438525"/>
              <a:gd name="connsiteY7" fmla="*/ 38100 h 152400"/>
              <a:gd name="connsiteX8" fmla="*/ 2352675 w 3438525"/>
              <a:gd name="connsiteY8" fmla="*/ 57150 h 152400"/>
              <a:gd name="connsiteX9" fmla="*/ 2390775 w 3438525"/>
              <a:gd name="connsiteY9" fmla="*/ 76200 h 152400"/>
              <a:gd name="connsiteX10" fmla="*/ 2486025 w 3438525"/>
              <a:gd name="connsiteY10" fmla="*/ 104775 h 152400"/>
              <a:gd name="connsiteX11" fmla="*/ 2581275 w 3438525"/>
              <a:gd name="connsiteY11" fmla="*/ 152400 h 152400"/>
              <a:gd name="connsiteX12" fmla="*/ 2857500 w 3438525"/>
              <a:gd name="connsiteY12" fmla="*/ 142875 h 152400"/>
              <a:gd name="connsiteX13" fmla="*/ 2886075 w 3438525"/>
              <a:gd name="connsiteY13" fmla="*/ 133350 h 152400"/>
              <a:gd name="connsiteX14" fmla="*/ 2943225 w 3438525"/>
              <a:gd name="connsiteY14" fmla="*/ 123825 h 152400"/>
              <a:gd name="connsiteX15" fmla="*/ 2981325 w 3438525"/>
              <a:gd name="connsiteY15" fmla="*/ 114300 h 152400"/>
              <a:gd name="connsiteX16" fmla="*/ 3171825 w 3438525"/>
              <a:gd name="connsiteY16" fmla="*/ 104775 h 152400"/>
              <a:gd name="connsiteX17" fmla="*/ 3295650 w 3438525"/>
              <a:gd name="connsiteY17" fmla="*/ 95250 h 152400"/>
              <a:gd name="connsiteX18" fmla="*/ 3438525 w 3438525"/>
              <a:gd name="connsiteY18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38525" h="152400">
                <a:moveTo>
                  <a:pt x="0" y="85725"/>
                </a:moveTo>
                <a:lnTo>
                  <a:pt x="1390650" y="47625"/>
                </a:lnTo>
                <a:cubicBezTo>
                  <a:pt x="1458573" y="44961"/>
                  <a:pt x="1439048" y="27569"/>
                  <a:pt x="1485900" y="19050"/>
                </a:cubicBezTo>
                <a:cubicBezTo>
                  <a:pt x="1539652" y="9277"/>
                  <a:pt x="1639312" y="3586"/>
                  <a:pt x="1685925" y="0"/>
                </a:cubicBezTo>
                <a:lnTo>
                  <a:pt x="2047875" y="9525"/>
                </a:lnTo>
                <a:cubicBezTo>
                  <a:pt x="2070303" y="10522"/>
                  <a:pt x="2092253" y="16427"/>
                  <a:pt x="2114550" y="19050"/>
                </a:cubicBezTo>
                <a:cubicBezTo>
                  <a:pt x="2146240" y="22778"/>
                  <a:pt x="2178050" y="25400"/>
                  <a:pt x="2209800" y="28575"/>
                </a:cubicBezTo>
                <a:cubicBezTo>
                  <a:pt x="2222500" y="31750"/>
                  <a:pt x="2235020" y="35758"/>
                  <a:pt x="2247900" y="38100"/>
                </a:cubicBezTo>
                <a:cubicBezTo>
                  <a:pt x="2277146" y="43417"/>
                  <a:pt x="2322176" y="45713"/>
                  <a:pt x="2352675" y="57150"/>
                </a:cubicBezTo>
                <a:cubicBezTo>
                  <a:pt x="2365970" y="62136"/>
                  <a:pt x="2377480" y="71214"/>
                  <a:pt x="2390775" y="76200"/>
                </a:cubicBezTo>
                <a:cubicBezTo>
                  <a:pt x="2426593" y="89632"/>
                  <a:pt x="2449839" y="83063"/>
                  <a:pt x="2486025" y="104775"/>
                </a:cubicBezTo>
                <a:cubicBezTo>
                  <a:pt x="2548311" y="142147"/>
                  <a:pt x="2516461" y="126474"/>
                  <a:pt x="2581275" y="152400"/>
                </a:cubicBezTo>
                <a:cubicBezTo>
                  <a:pt x="2673350" y="149225"/>
                  <a:pt x="2765550" y="148622"/>
                  <a:pt x="2857500" y="142875"/>
                </a:cubicBezTo>
                <a:cubicBezTo>
                  <a:pt x="2867521" y="142249"/>
                  <a:pt x="2876274" y="135528"/>
                  <a:pt x="2886075" y="133350"/>
                </a:cubicBezTo>
                <a:cubicBezTo>
                  <a:pt x="2904928" y="129160"/>
                  <a:pt x="2924287" y="127613"/>
                  <a:pt x="2943225" y="123825"/>
                </a:cubicBezTo>
                <a:cubicBezTo>
                  <a:pt x="2956062" y="121258"/>
                  <a:pt x="2968279" y="115387"/>
                  <a:pt x="2981325" y="114300"/>
                </a:cubicBezTo>
                <a:cubicBezTo>
                  <a:pt x="3044685" y="109020"/>
                  <a:pt x="3108362" y="108621"/>
                  <a:pt x="3171825" y="104775"/>
                </a:cubicBezTo>
                <a:cubicBezTo>
                  <a:pt x="3213146" y="102271"/>
                  <a:pt x="3254375" y="98425"/>
                  <a:pt x="3295650" y="95250"/>
                </a:cubicBezTo>
                <a:cubicBezTo>
                  <a:pt x="3419345" y="74634"/>
                  <a:pt x="3371324" y="76200"/>
                  <a:pt x="3438525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338320" y="2507476"/>
            <a:ext cx="772160" cy="42684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38320" y="3136815"/>
            <a:ext cx="772160" cy="42684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227545" y="416025"/>
            <a:ext cx="1727735" cy="45719"/>
          </a:xfrm>
          <a:custGeom>
            <a:avLst/>
            <a:gdLst>
              <a:gd name="connsiteX0" fmla="*/ 0 w 2685449"/>
              <a:gd name="connsiteY0" fmla="*/ 105878 h 105878"/>
              <a:gd name="connsiteX1" fmla="*/ 211756 w 2685449"/>
              <a:gd name="connsiteY1" fmla="*/ 96253 h 105878"/>
              <a:gd name="connsiteX2" fmla="*/ 298383 w 2685449"/>
              <a:gd name="connsiteY2" fmla="*/ 77002 h 105878"/>
              <a:gd name="connsiteX3" fmla="*/ 327259 w 2685449"/>
              <a:gd name="connsiteY3" fmla="*/ 67377 h 105878"/>
              <a:gd name="connsiteX4" fmla="*/ 1386038 w 2685449"/>
              <a:gd name="connsiteY4" fmla="*/ 57752 h 105878"/>
              <a:gd name="connsiteX5" fmla="*/ 1626670 w 2685449"/>
              <a:gd name="connsiteY5" fmla="*/ 48127 h 105878"/>
              <a:gd name="connsiteX6" fmla="*/ 1674796 w 2685449"/>
              <a:gd name="connsiteY6" fmla="*/ 38501 h 105878"/>
              <a:gd name="connsiteX7" fmla="*/ 2088682 w 2685449"/>
              <a:gd name="connsiteY7" fmla="*/ 28876 h 105878"/>
              <a:gd name="connsiteX8" fmla="*/ 2473693 w 2685449"/>
              <a:gd name="connsiteY8" fmla="*/ 9626 h 105878"/>
              <a:gd name="connsiteX9" fmla="*/ 2512194 w 2685449"/>
              <a:gd name="connsiteY9" fmla="*/ 0 h 105878"/>
              <a:gd name="connsiteX10" fmla="*/ 2685449 w 2685449"/>
              <a:gd name="connsiteY10" fmla="*/ 9626 h 1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5449" h="105878">
                <a:moveTo>
                  <a:pt x="0" y="105878"/>
                </a:moveTo>
                <a:cubicBezTo>
                  <a:pt x="70585" y="102670"/>
                  <a:pt x="141291" y="101473"/>
                  <a:pt x="211756" y="96253"/>
                </a:cubicBezTo>
                <a:cubicBezTo>
                  <a:pt x="225160" y="95260"/>
                  <a:pt x="282577" y="81518"/>
                  <a:pt x="298383" y="77002"/>
                </a:cubicBezTo>
                <a:cubicBezTo>
                  <a:pt x="308139" y="74215"/>
                  <a:pt x="317115" y="67557"/>
                  <a:pt x="327259" y="67377"/>
                </a:cubicBezTo>
                <a:lnTo>
                  <a:pt x="1386038" y="57752"/>
                </a:lnTo>
                <a:cubicBezTo>
                  <a:pt x="1466249" y="54544"/>
                  <a:pt x="1546573" y="53467"/>
                  <a:pt x="1626670" y="48127"/>
                </a:cubicBezTo>
                <a:cubicBezTo>
                  <a:pt x="1642994" y="47039"/>
                  <a:pt x="1658450" y="39182"/>
                  <a:pt x="1674796" y="38501"/>
                </a:cubicBezTo>
                <a:cubicBezTo>
                  <a:pt x="1812676" y="32756"/>
                  <a:pt x="1950720" y="32084"/>
                  <a:pt x="2088682" y="28876"/>
                </a:cubicBezTo>
                <a:cubicBezTo>
                  <a:pt x="2243858" y="-9917"/>
                  <a:pt x="2073984" y="29612"/>
                  <a:pt x="2473693" y="9626"/>
                </a:cubicBezTo>
                <a:cubicBezTo>
                  <a:pt x="2486905" y="8965"/>
                  <a:pt x="2499360" y="3209"/>
                  <a:pt x="2512194" y="0"/>
                </a:cubicBezTo>
                <a:cubicBezTo>
                  <a:pt x="2672603" y="10026"/>
                  <a:pt x="2614763" y="9626"/>
                  <a:pt x="2685449" y="962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1" y="675005"/>
            <a:ext cx="5806439" cy="5752676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678905" y="5313145"/>
            <a:ext cx="2685449" cy="105878"/>
          </a:xfrm>
          <a:custGeom>
            <a:avLst/>
            <a:gdLst>
              <a:gd name="connsiteX0" fmla="*/ 0 w 2685449"/>
              <a:gd name="connsiteY0" fmla="*/ 105878 h 105878"/>
              <a:gd name="connsiteX1" fmla="*/ 211756 w 2685449"/>
              <a:gd name="connsiteY1" fmla="*/ 96253 h 105878"/>
              <a:gd name="connsiteX2" fmla="*/ 298383 w 2685449"/>
              <a:gd name="connsiteY2" fmla="*/ 77002 h 105878"/>
              <a:gd name="connsiteX3" fmla="*/ 327259 w 2685449"/>
              <a:gd name="connsiteY3" fmla="*/ 67377 h 105878"/>
              <a:gd name="connsiteX4" fmla="*/ 1386038 w 2685449"/>
              <a:gd name="connsiteY4" fmla="*/ 57752 h 105878"/>
              <a:gd name="connsiteX5" fmla="*/ 1626670 w 2685449"/>
              <a:gd name="connsiteY5" fmla="*/ 48127 h 105878"/>
              <a:gd name="connsiteX6" fmla="*/ 1674796 w 2685449"/>
              <a:gd name="connsiteY6" fmla="*/ 38501 h 105878"/>
              <a:gd name="connsiteX7" fmla="*/ 2088682 w 2685449"/>
              <a:gd name="connsiteY7" fmla="*/ 28876 h 105878"/>
              <a:gd name="connsiteX8" fmla="*/ 2473693 w 2685449"/>
              <a:gd name="connsiteY8" fmla="*/ 9626 h 105878"/>
              <a:gd name="connsiteX9" fmla="*/ 2512194 w 2685449"/>
              <a:gd name="connsiteY9" fmla="*/ 0 h 105878"/>
              <a:gd name="connsiteX10" fmla="*/ 2685449 w 2685449"/>
              <a:gd name="connsiteY10" fmla="*/ 9626 h 1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5449" h="105878">
                <a:moveTo>
                  <a:pt x="0" y="105878"/>
                </a:moveTo>
                <a:cubicBezTo>
                  <a:pt x="70585" y="102670"/>
                  <a:pt x="141291" y="101473"/>
                  <a:pt x="211756" y="96253"/>
                </a:cubicBezTo>
                <a:cubicBezTo>
                  <a:pt x="225160" y="95260"/>
                  <a:pt x="282577" y="81518"/>
                  <a:pt x="298383" y="77002"/>
                </a:cubicBezTo>
                <a:cubicBezTo>
                  <a:pt x="308139" y="74215"/>
                  <a:pt x="317115" y="67557"/>
                  <a:pt x="327259" y="67377"/>
                </a:cubicBezTo>
                <a:lnTo>
                  <a:pt x="1386038" y="57752"/>
                </a:lnTo>
                <a:cubicBezTo>
                  <a:pt x="1466249" y="54544"/>
                  <a:pt x="1546573" y="53467"/>
                  <a:pt x="1626670" y="48127"/>
                </a:cubicBezTo>
                <a:cubicBezTo>
                  <a:pt x="1642994" y="47039"/>
                  <a:pt x="1658450" y="39182"/>
                  <a:pt x="1674796" y="38501"/>
                </a:cubicBezTo>
                <a:cubicBezTo>
                  <a:pt x="1812676" y="32756"/>
                  <a:pt x="1950720" y="32084"/>
                  <a:pt x="2088682" y="28876"/>
                </a:cubicBezTo>
                <a:cubicBezTo>
                  <a:pt x="2243858" y="-9917"/>
                  <a:pt x="2073984" y="29612"/>
                  <a:pt x="2473693" y="9626"/>
                </a:cubicBezTo>
                <a:cubicBezTo>
                  <a:pt x="2486905" y="8965"/>
                  <a:pt x="2499360" y="3209"/>
                  <a:pt x="2512194" y="0"/>
                </a:cubicBezTo>
                <a:cubicBezTo>
                  <a:pt x="2672603" y="10026"/>
                  <a:pt x="2614763" y="9626"/>
                  <a:pt x="2685449" y="962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640404" y="6044665"/>
            <a:ext cx="2714324" cy="68002"/>
          </a:xfrm>
          <a:custGeom>
            <a:avLst/>
            <a:gdLst>
              <a:gd name="connsiteX0" fmla="*/ 0 w 2714324"/>
              <a:gd name="connsiteY0" fmla="*/ 57752 h 68002"/>
              <a:gd name="connsiteX1" fmla="*/ 567891 w 2714324"/>
              <a:gd name="connsiteY1" fmla="*/ 67377 h 68002"/>
              <a:gd name="connsiteX2" fmla="*/ 2319689 w 2714324"/>
              <a:gd name="connsiteY2" fmla="*/ 19251 h 68002"/>
              <a:gd name="connsiteX3" fmla="*/ 2396691 w 2714324"/>
              <a:gd name="connsiteY3" fmla="*/ 0 h 68002"/>
              <a:gd name="connsiteX4" fmla="*/ 2695074 w 2714324"/>
              <a:gd name="connsiteY4" fmla="*/ 19251 h 68002"/>
              <a:gd name="connsiteX5" fmla="*/ 2714324 w 2714324"/>
              <a:gd name="connsiteY5" fmla="*/ 28876 h 6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324" h="68002">
                <a:moveTo>
                  <a:pt x="0" y="57752"/>
                </a:moveTo>
                <a:cubicBezTo>
                  <a:pt x="189297" y="60960"/>
                  <a:pt x="378593" y="70519"/>
                  <a:pt x="567891" y="67377"/>
                </a:cubicBezTo>
                <a:cubicBezTo>
                  <a:pt x="1151964" y="57683"/>
                  <a:pt x="1735932" y="40758"/>
                  <a:pt x="2319689" y="19251"/>
                </a:cubicBezTo>
                <a:cubicBezTo>
                  <a:pt x="2346128" y="18277"/>
                  <a:pt x="2396691" y="0"/>
                  <a:pt x="2396691" y="0"/>
                </a:cubicBezTo>
                <a:cubicBezTo>
                  <a:pt x="2435826" y="1631"/>
                  <a:pt x="2614557" y="1359"/>
                  <a:pt x="2695074" y="19251"/>
                </a:cubicBezTo>
                <a:cubicBezTo>
                  <a:pt x="2702077" y="20807"/>
                  <a:pt x="2707907" y="25668"/>
                  <a:pt x="2714324" y="2887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69360" y="3421876"/>
            <a:ext cx="772160" cy="42684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830320" y="2863076"/>
            <a:ext cx="772160" cy="42684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191225" y="903705"/>
            <a:ext cx="1727735" cy="45719"/>
          </a:xfrm>
          <a:custGeom>
            <a:avLst/>
            <a:gdLst>
              <a:gd name="connsiteX0" fmla="*/ 0 w 2685449"/>
              <a:gd name="connsiteY0" fmla="*/ 105878 h 105878"/>
              <a:gd name="connsiteX1" fmla="*/ 211756 w 2685449"/>
              <a:gd name="connsiteY1" fmla="*/ 96253 h 105878"/>
              <a:gd name="connsiteX2" fmla="*/ 298383 w 2685449"/>
              <a:gd name="connsiteY2" fmla="*/ 77002 h 105878"/>
              <a:gd name="connsiteX3" fmla="*/ 327259 w 2685449"/>
              <a:gd name="connsiteY3" fmla="*/ 67377 h 105878"/>
              <a:gd name="connsiteX4" fmla="*/ 1386038 w 2685449"/>
              <a:gd name="connsiteY4" fmla="*/ 57752 h 105878"/>
              <a:gd name="connsiteX5" fmla="*/ 1626670 w 2685449"/>
              <a:gd name="connsiteY5" fmla="*/ 48127 h 105878"/>
              <a:gd name="connsiteX6" fmla="*/ 1674796 w 2685449"/>
              <a:gd name="connsiteY6" fmla="*/ 38501 h 105878"/>
              <a:gd name="connsiteX7" fmla="*/ 2088682 w 2685449"/>
              <a:gd name="connsiteY7" fmla="*/ 28876 h 105878"/>
              <a:gd name="connsiteX8" fmla="*/ 2473693 w 2685449"/>
              <a:gd name="connsiteY8" fmla="*/ 9626 h 105878"/>
              <a:gd name="connsiteX9" fmla="*/ 2512194 w 2685449"/>
              <a:gd name="connsiteY9" fmla="*/ 0 h 105878"/>
              <a:gd name="connsiteX10" fmla="*/ 2685449 w 2685449"/>
              <a:gd name="connsiteY10" fmla="*/ 9626 h 1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5449" h="105878">
                <a:moveTo>
                  <a:pt x="0" y="105878"/>
                </a:moveTo>
                <a:cubicBezTo>
                  <a:pt x="70585" y="102670"/>
                  <a:pt x="141291" y="101473"/>
                  <a:pt x="211756" y="96253"/>
                </a:cubicBezTo>
                <a:cubicBezTo>
                  <a:pt x="225160" y="95260"/>
                  <a:pt x="282577" y="81518"/>
                  <a:pt x="298383" y="77002"/>
                </a:cubicBezTo>
                <a:cubicBezTo>
                  <a:pt x="308139" y="74215"/>
                  <a:pt x="317115" y="67557"/>
                  <a:pt x="327259" y="67377"/>
                </a:cubicBezTo>
                <a:lnTo>
                  <a:pt x="1386038" y="57752"/>
                </a:lnTo>
                <a:cubicBezTo>
                  <a:pt x="1466249" y="54544"/>
                  <a:pt x="1546573" y="53467"/>
                  <a:pt x="1626670" y="48127"/>
                </a:cubicBezTo>
                <a:cubicBezTo>
                  <a:pt x="1642994" y="47039"/>
                  <a:pt x="1658450" y="39182"/>
                  <a:pt x="1674796" y="38501"/>
                </a:cubicBezTo>
                <a:cubicBezTo>
                  <a:pt x="1812676" y="32756"/>
                  <a:pt x="1950720" y="32084"/>
                  <a:pt x="2088682" y="28876"/>
                </a:cubicBezTo>
                <a:cubicBezTo>
                  <a:pt x="2243858" y="-9917"/>
                  <a:pt x="2073984" y="29612"/>
                  <a:pt x="2473693" y="9626"/>
                </a:cubicBezTo>
                <a:cubicBezTo>
                  <a:pt x="2486905" y="8965"/>
                  <a:pt x="2499360" y="3209"/>
                  <a:pt x="2512194" y="0"/>
                </a:cubicBezTo>
                <a:cubicBezTo>
                  <a:pt x="2672603" y="10026"/>
                  <a:pt x="2614763" y="9626"/>
                  <a:pt x="2685449" y="962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4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90" y="485122"/>
            <a:ext cx="5839460" cy="5749345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840480" y="3252984"/>
            <a:ext cx="772160" cy="42684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840480" y="2755659"/>
            <a:ext cx="772160" cy="42684"/>
          </a:xfrm>
          <a:custGeom>
            <a:avLst/>
            <a:gdLst>
              <a:gd name="connsiteX0" fmla="*/ 0 w 772160"/>
              <a:gd name="connsiteY0" fmla="*/ 42684 h 42684"/>
              <a:gd name="connsiteX1" fmla="*/ 518160 w 772160"/>
              <a:gd name="connsiteY1" fmla="*/ 32524 h 42684"/>
              <a:gd name="connsiteX2" fmla="*/ 548640 w 772160"/>
              <a:gd name="connsiteY2" fmla="*/ 22364 h 42684"/>
              <a:gd name="connsiteX3" fmla="*/ 619760 w 772160"/>
              <a:gd name="connsiteY3" fmla="*/ 2044 h 42684"/>
              <a:gd name="connsiteX4" fmla="*/ 772160 w 772160"/>
              <a:gd name="connsiteY4" fmla="*/ 2044 h 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160" h="42684">
                <a:moveTo>
                  <a:pt x="0" y="42684"/>
                </a:moveTo>
                <a:lnTo>
                  <a:pt x="518160" y="32524"/>
                </a:lnTo>
                <a:cubicBezTo>
                  <a:pt x="528862" y="32128"/>
                  <a:pt x="538382" y="25441"/>
                  <a:pt x="548640" y="22364"/>
                </a:cubicBezTo>
                <a:cubicBezTo>
                  <a:pt x="572255" y="15279"/>
                  <a:pt x="595206" y="4276"/>
                  <a:pt x="619760" y="2044"/>
                </a:cubicBezTo>
                <a:cubicBezTo>
                  <a:pt x="670351" y="-2555"/>
                  <a:pt x="721360" y="2044"/>
                  <a:pt x="772160" y="20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739865" y="5181065"/>
            <a:ext cx="2685449" cy="105878"/>
          </a:xfrm>
          <a:custGeom>
            <a:avLst/>
            <a:gdLst>
              <a:gd name="connsiteX0" fmla="*/ 0 w 2685449"/>
              <a:gd name="connsiteY0" fmla="*/ 105878 h 105878"/>
              <a:gd name="connsiteX1" fmla="*/ 211756 w 2685449"/>
              <a:gd name="connsiteY1" fmla="*/ 96253 h 105878"/>
              <a:gd name="connsiteX2" fmla="*/ 298383 w 2685449"/>
              <a:gd name="connsiteY2" fmla="*/ 77002 h 105878"/>
              <a:gd name="connsiteX3" fmla="*/ 327259 w 2685449"/>
              <a:gd name="connsiteY3" fmla="*/ 67377 h 105878"/>
              <a:gd name="connsiteX4" fmla="*/ 1386038 w 2685449"/>
              <a:gd name="connsiteY4" fmla="*/ 57752 h 105878"/>
              <a:gd name="connsiteX5" fmla="*/ 1626670 w 2685449"/>
              <a:gd name="connsiteY5" fmla="*/ 48127 h 105878"/>
              <a:gd name="connsiteX6" fmla="*/ 1674796 w 2685449"/>
              <a:gd name="connsiteY6" fmla="*/ 38501 h 105878"/>
              <a:gd name="connsiteX7" fmla="*/ 2088682 w 2685449"/>
              <a:gd name="connsiteY7" fmla="*/ 28876 h 105878"/>
              <a:gd name="connsiteX8" fmla="*/ 2473693 w 2685449"/>
              <a:gd name="connsiteY8" fmla="*/ 9626 h 105878"/>
              <a:gd name="connsiteX9" fmla="*/ 2512194 w 2685449"/>
              <a:gd name="connsiteY9" fmla="*/ 0 h 105878"/>
              <a:gd name="connsiteX10" fmla="*/ 2685449 w 2685449"/>
              <a:gd name="connsiteY10" fmla="*/ 9626 h 1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5449" h="105878">
                <a:moveTo>
                  <a:pt x="0" y="105878"/>
                </a:moveTo>
                <a:cubicBezTo>
                  <a:pt x="70585" y="102670"/>
                  <a:pt x="141291" y="101473"/>
                  <a:pt x="211756" y="96253"/>
                </a:cubicBezTo>
                <a:cubicBezTo>
                  <a:pt x="225160" y="95260"/>
                  <a:pt x="282577" y="81518"/>
                  <a:pt x="298383" y="77002"/>
                </a:cubicBezTo>
                <a:cubicBezTo>
                  <a:pt x="308139" y="74215"/>
                  <a:pt x="317115" y="67557"/>
                  <a:pt x="327259" y="67377"/>
                </a:cubicBezTo>
                <a:lnTo>
                  <a:pt x="1386038" y="57752"/>
                </a:lnTo>
                <a:cubicBezTo>
                  <a:pt x="1466249" y="54544"/>
                  <a:pt x="1546573" y="53467"/>
                  <a:pt x="1626670" y="48127"/>
                </a:cubicBezTo>
                <a:cubicBezTo>
                  <a:pt x="1642994" y="47039"/>
                  <a:pt x="1658450" y="39182"/>
                  <a:pt x="1674796" y="38501"/>
                </a:cubicBezTo>
                <a:cubicBezTo>
                  <a:pt x="1812676" y="32756"/>
                  <a:pt x="1950720" y="32084"/>
                  <a:pt x="2088682" y="28876"/>
                </a:cubicBezTo>
                <a:cubicBezTo>
                  <a:pt x="2243858" y="-9917"/>
                  <a:pt x="2073984" y="29612"/>
                  <a:pt x="2473693" y="9626"/>
                </a:cubicBezTo>
                <a:cubicBezTo>
                  <a:pt x="2486905" y="8965"/>
                  <a:pt x="2499360" y="3209"/>
                  <a:pt x="2512194" y="0"/>
                </a:cubicBezTo>
                <a:cubicBezTo>
                  <a:pt x="2672603" y="10026"/>
                  <a:pt x="2614763" y="9626"/>
                  <a:pt x="2685449" y="962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739864" y="5902425"/>
            <a:ext cx="2685449" cy="105878"/>
          </a:xfrm>
          <a:custGeom>
            <a:avLst/>
            <a:gdLst>
              <a:gd name="connsiteX0" fmla="*/ 0 w 2685449"/>
              <a:gd name="connsiteY0" fmla="*/ 105878 h 105878"/>
              <a:gd name="connsiteX1" fmla="*/ 211756 w 2685449"/>
              <a:gd name="connsiteY1" fmla="*/ 96253 h 105878"/>
              <a:gd name="connsiteX2" fmla="*/ 298383 w 2685449"/>
              <a:gd name="connsiteY2" fmla="*/ 77002 h 105878"/>
              <a:gd name="connsiteX3" fmla="*/ 327259 w 2685449"/>
              <a:gd name="connsiteY3" fmla="*/ 67377 h 105878"/>
              <a:gd name="connsiteX4" fmla="*/ 1386038 w 2685449"/>
              <a:gd name="connsiteY4" fmla="*/ 57752 h 105878"/>
              <a:gd name="connsiteX5" fmla="*/ 1626670 w 2685449"/>
              <a:gd name="connsiteY5" fmla="*/ 48127 h 105878"/>
              <a:gd name="connsiteX6" fmla="*/ 1674796 w 2685449"/>
              <a:gd name="connsiteY6" fmla="*/ 38501 h 105878"/>
              <a:gd name="connsiteX7" fmla="*/ 2088682 w 2685449"/>
              <a:gd name="connsiteY7" fmla="*/ 28876 h 105878"/>
              <a:gd name="connsiteX8" fmla="*/ 2473693 w 2685449"/>
              <a:gd name="connsiteY8" fmla="*/ 9626 h 105878"/>
              <a:gd name="connsiteX9" fmla="*/ 2512194 w 2685449"/>
              <a:gd name="connsiteY9" fmla="*/ 0 h 105878"/>
              <a:gd name="connsiteX10" fmla="*/ 2685449 w 2685449"/>
              <a:gd name="connsiteY10" fmla="*/ 9626 h 1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5449" h="105878">
                <a:moveTo>
                  <a:pt x="0" y="105878"/>
                </a:moveTo>
                <a:cubicBezTo>
                  <a:pt x="70585" y="102670"/>
                  <a:pt x="141291" y="101473"/>
                  <a:pt x="211756" y="96253"/>
                </a:cubicBezTo>
                <a:cubicBezTo>
                  <a:pt x="225160" y="95260"/>
                  <a:pt x="282577" y="81518"/>
                  <a:pt x="298383" y="77002"/>
                </a:cubicBezTo>
                <a:cubicBezTo>
                  <a:pt x="308139" y="74215"/>
                  <a:pt x="317115" y="67557"/>
                  <a:pt x="327259" y="67377"/>
                </a:cubicBezTo>
                <a:lnTo>
                  <a:pt x="1386038" y="57752"/>
                </a:lnTo>
                <a:cubicBezTo>
                  <a:pt x="1466249" y="54544"/>
                  <a:pt x="1546573" y="53467"/>
                  <a:pt x="1626670" y="48127"/>
                </a:cubicBezTo>
                <a:cubicBezTo>
                  <a:pt x="1642994" y="47039"/>
                  <a:pt x="1658450" y="39182"/>
                  <a:pt x="1674796" y="38501"/>
                </a:cubicBezTo>
                <a:cubicBezTo>
                  <a:pt x="1812676" y="32756"/>
                  <a:pt x="1950720" y="32084"/>
                  <a:pt x="2088682" y="28876"/>
                </a:cubicBezTo>
                <a:cubicBezTo>
                  <a:pt x="2243858" y="-9917"/>
                  <a:pt x="2073984" y="29612"/>
                  <a:pt x="2473693" y="9626"/>
                </a:cubicBezTo>
                <a:cubicBezTo>
                  <a:pt x="2486905" y="8965"/>
                  <a:pt x="2499360" y="3209"/>
                  <a:pt x="2512194" y="0"/>
                </a:cubicBezTo>
                <a:cubicBezTo>
                  <a:pt x="2672603" y="10026"/>
                  <a:pt x="2614763" y="9626"/>
                  <a:pt x="2685449" y="962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191225" y="690345"/>
            <a:ext cx="1727735" cy="45719"/>
          </a:xfrm>
          <a:custGeom>
            <a:avLst/>
            <a:gdLst>
              <a:gd name="connsiteX0" fmla="*/ 0 w 2685449"/>
              <a:gd name="connsiteY0" fmla="*/ 105878 h 105878"/>
              <a:gd name="connsiteX1" fmla="*/ 211756 w 2685449"/>
              <a:gd name="connsiteY1" fmla="*/ 96253 h 105878"/>
              <a:gd name="connsiteX2" fmla="*/ 298383 w 2685449"/>
              <a:gd name="connsiteY2" fmla="*/ 77002 h 105878"/>
              <a:gd name="connsiteX3" fmla="*/ 327259 w 2685449"/>
              <a:gd name="connsiteY3" fmla="*/ 67377 h 105878"/>
              <a:gd name="connsiteX4" fmla="*/ 1386038 w 2685449"/>
              <a:gd name="connsiteY4" fmla="*/ 57752 h 105878"/>
              <a:gd name="connsiteX5" fmla="*/ 1626670 w 2685449"/>
              <a:gd name="connsiteY5" fmla="*/ 48127 h 105878"/>
              <a:gd name="connsiteX6" fmla="*/ 1674796 w 2685449"/>
              <a:gd name="connsiteY6" fmla="*/ 38501 h 105878"/>
              <a:gd name="connsiteX7" fmla="*/ 2088682 w 2685449"/>
              <a:gd name="connsiteY7" fmla="*/ 28876 h 105878"/>
              <a:gd name="connsiteX8" fmla="*/ 2473693 w 2685449"/>
              <a:gd name="connsiteY8" fmla="*/ 9626 h 105878"/>
              <a:gd name="connsiteX9" fmla="*/ 2512194 w 2685449"/>
              <a:gd name="connsiteY9" fmla="*/ 0 h 105878"/>
              <a:gd name="connsiteX10" fmla="*/ 2685449 w 2685449"/>
              <a:gd name="connsiteY10" fmla="*/ 9626 h 1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5449" h="105878">
                <a:moveTo>
                  <a:pt x="0" y="105878"/>
                </a:moveTo>
                <a:cubicBezTo>
                  <a:pt x="70585" y="102670"/>
                  <a:pt x="141291" y="101473"/>
                  <a:pt x="211756" y="96253"/>
                </a:cubicBezTo>
                <a:cubicBezTo>
                  <a:pt x="225160" y="95260"/>
                  <a:pt x="282577" y="81518"/>
                  <a:pt x="298383" y="77002"/>
                </a:cubicBezTo>
                <a:cubicBezTo>
                  <a:pt x="308139" y="74215"/>
                  <a:pt x="317115" y="67557"/>
                  <a:pt x="327259" y="67377"/>
                </a:cubicBezTo>
                <a:lnTo>
                  <a:pt x="1386038" y="57752"/>
                </a:lnTo>
                <a:cubicBezTo>
                  <a:pt x="1466249" y="54544"/>
                  <a:pt x="1546573" y="53467"/>
                  <a:pt x="1626670" y="48127"/>
                </a:cubicBezTo>
                <a:cubicBezTo>
                  <a:pt x="1642994" y="47039"/>
                  <a:pt x="1658450" y="39182"/>
                  <a:pt x="1674796" y="38501"/>
                </a:cubicBezTo>
                <a:cubicBezTo>
                  <a:pt x="1812676" y="32756"/>
                  <a:pt x="1950720" y="32084"/>
                  <a:pt x="2088682" y="28876"/>
                </a:cubicBezTo>
                <a:cubicBezTo>
                  <a:pt x="2243858" y="-9917"/>
                  <a:pt x="2073984" y="29612"/>
                  <a:pt x="2473693" y="9626"/>
                </a:cubicBezTo>
                <a:cubicBezTo>
                  <a:pt x="2486905" y="8965"/>
                  <a:pt x="2499360" y="3209"/>
                  <a:pt x="2512194" y="0"/>
                </a:cubicBezTo>
                <a:cubicBezTo>
                  <a:pt x="2672603" y="10026"/>
                  <a:pt x="2614763" y="9626"/>
                  <a:pt x="2685449" y="962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935"/>
            <a:ext cx="2787910" cy="12470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0653" y="625642"/>
            <a:ext cx="990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Encryption and the Decryption time for different Configurations for the Image Img8192x16348.bmp: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87263"/>
              </p:ext>
            </p:extLst>
          </p:nvPr>
        </p:nvGraphicFramePr>
        <p:xfrm>
          <a:off x="762001" y="1219198"/>
          <a:ext cx="10591797" cy="3657599"/>
        </p:xfrm>
        <a:graphic>
          <a:graphicData uri="http://schemas.openxmlformats.org/drawingml/2006/table">
            <a:tbl>
              <a:tblPr/>
              <a:tblGrid>
                <a:gridCol w="1207355"/>
                <a:gridCol w="1655540"/>
                <a:gridCol w="1710419"/>
                <a:gridCol w="1472607"/>
                <a:gridCol w="1655540"/>
                <a:gridCol w="1381141"/>
                <a:gridCol w="1509195"/>
              </a:tblGrid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Configurations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Total Encryption Time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Encryption Time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MemTransfer Time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Total Decryption Time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Decryption Time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Mem Transfer Time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1024x16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2485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1928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557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3550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3037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513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512x32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2362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1795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567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3412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2899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513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256x64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2302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1734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3417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2899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128x128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2225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1656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569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3392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2877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515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64x256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2183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1618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565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3403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2868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32x512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1879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1282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597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3129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2606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523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16x1024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1628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1052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576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1649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1138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8x2048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1241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653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1359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833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526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4x4096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1078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498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580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1372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834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538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2x8192</a:t>
                      </a:r>
                    </a:p>
                  </a:txBody>
                  <a:tcPr marL="12101" marR="12101" marT="12101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1185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632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553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1355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819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536</a:t>
                      </a:r>
                    </a:p>
                  </a:txBody>
                  <a:tcPr marL="12101" marR="12101" marT="12101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05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556</Words>
  <Application>Microsoft Macintosh PowerPoint</Application>
  <PresentationFormat>Widescreen</PresentationFormat>
  <Paragraphs>231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VISUAL CRYPTOGRAPHY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CRYPTOGRAPHY USING A GPU </dc:title>
  <dc:creator>slanka</dc:creator>
  <cp:lastModifiedBy>slanka</cp:lastModifiedBy>
  <cp:revision>27</cp:revision>
  <dcterms:created xsi:type="dcterms:W3CDTF">2016-04-20T23:53:18Z</dcterms:created>
  <dcterms:modified xsi:type="dcterms:W3CDTF">2016-04-21T03:17:46Z</dcterms:modified>
</cp:coreProperties>
</file>